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9" r:id="rId2"/>
    <p:sldId id="318" r:id="rId3"/>
    <p:sldId id="319" r:id="rId4"/>
    <p:sldId id="324" r:id="rId5"/>
    <p:sldId id="320" r:id="rId6"/>
    <p:sldId id="322" r:id="rId7"/>
    <p:sldId id="323" r:id="rId8"/>
    <p:sldId id="330" r:id="rId9"/>
    <p:sldId id="325" r:id="rId10"/>
    <p:sldId id="329" r:id="rId11"/>
    <p:sldId id="327" r:id="rId12"/>
    <p:sldId id="32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e, Kemba (CDC/CGH/DGHT) (CTR)" initials="LK((" lastIdx="5" clrIdx="0">
    <p:extLst>
      <p:ext uri="{19B8F6BF-5375-455C-9EA6-DF929625EA0E}">
        <p15:presenceInfo xmlns:p15="http://schemas.microsoft.com/office/powerpoint/2012/main" userId="S-1-5-21-1207783550-2075000910-922709458-1915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78133" autoAdjust="0"/>
  </p:normalViewPr>
  <p:slideViewPr>
    <p:cSldViewPr snapToGrid="0">
      <p:cViewPr varScale="1">
        <p:scale>
          <a:sx n="68" d="100"/>
          <a:sy n="68" d="100"/>
        </p:scale>
        <p:origin x="48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1-02T15:13:40.689" idx="2">
    <p:pos x="4101" y="2747"/>
    <p:text>How many and which sites, which facilitators will accompany which Master Trainer, etc.</p:text>
    <p:extLst>
      <p:ext uri="{C676402C-5697-4E1C-873F-D02D1690AC5C}">
        <p15:threadingInfo xmlns:p15="http://schemas.microsoft.com/office/powerpoint/2012/main" timeZoneBias="300"/>
      </p:ext>
    </p:extLst>
  </p:cm>
  <p:cm authorId="1" dt="2019-01-19T06:34:49.781" idx="4">
    <p:pos x="5933" y="1531"/>
    <p:text>Report Backs - challenges, lessons learned, likes, dislikes, tester assay performance, observations of tester</p:text>
    <p:extLst>
      <p:ext uri="{C676402C-5697-4E1C-873F-D02D1690AC5C}">
        <p15:threadingInfo xmlns:p15="http://schemas.microsoft.com/office/powerpoint/2012/main" timeZoneBias="300"/>
      </p:ext>
    </p:extLst>
  </p:cm>
  <p:cm authorId="1" dt="2019-01-19T06:43:01.737" idx="5">
    <p:pos x="2534" y="1802"/>
    <p:text>Facilitator for the particular group  gives any general feedback, address any group concerns presented during group report presentations</p:text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MOH has</a:t>
            </a:r>
            <a:r>
              <a:rPr lang="en-US" baseline="0" dirty="0" smtClean="0"/>
              <a:t> an initiative to roll-out tester personnel certification to ensure qualified, competent testers who perform HIV-RT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This TOT (training of trainers) has been developed to support that initiative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main purpose is to train a pool of competent evaluators who will serve as trainers, in a cascade event (next week), to train more evaluators of HIV-RT tester personnel competency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an</a:t>
            </a:r>
            <a:r>
              <a:rPr lang="en-US" baseline="0" dirty="0" smtClean="0"/>
              <a:t> intense training planned for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take a look at the training agenda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76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8788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Write their individual expectations on a flip chart and go over the flip chart on the 3</a:t>
            </a:r>
            <a:r>
              <a:rPr lang="en-US" altLang="en-US" baseline="300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rd</a:t>
            </a: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and 4</a:t>
            </a:r>
            <a:r>
              <a:rPr lang="en-US" altLang="en-US" baseline="300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</a:t>
            </a: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day to show how expectations are being met (or not)- this helps to keep facilitators on track and participants motivated and interactive!</a:t>
            </a:r>
          </a:p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Use flip chart to write the groups</a:t>
            </a:r>
            <a:r>
              <a:rPr lang="ja-JP" alt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Ground Rules – this reminds everyone of their responsibilities for the week</a:t>
            </a:r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0107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8788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9903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44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Score minimums for each 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79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Competency Assessment Feedback Performance  - Evaluator of Personnel Competency (Facilitator) form:</a:t>
            </a:r>
            <a:r>
              <a:rPr lang="en-US" baseline="0" dirty="0" smtClean="0"/>
              <a:t> </a:t>
            </a:r>
            <a:r>
              <a:rPr lang="en-US" dirty="0" smtClean="0"/>
              <a:t>Rename</a:t>
            </a:r>
            <a:r>
              <a:rPr lang="en-US" baseline="0" dirty="0" smtClean="0"/>
              <a:t>  to </a:t>
            </a:r>
            <a:r>
              <a:rPr lang="en-US" dirty="0" smtClean="0"/>
              <a:t>Competency Assessment (or </a:t>
            </a:r>
            <a:r>
              <a:rPr lang="en-US" b="1" dirty="0" smtClean="0"/>
              <a:t>Direct</a:t>
            </a:r>
            <a:r>
              <a:rPr lang="en-US" b="1" baseline="0" dirty="0" smtClean="0"/>
              <a:t> Observation</a:t>
            </a:r>
            <a:r>
              <a:rPr lang="en-US" baseline="0" dirty="0" smtClean="0"/>
              <a:t>) </a:t>
            </a:r>
            <a:r>
              <a:rPr lang="en-US" dirty="0" smtClean="0"/>
              <a:t>of Evaluator Performance – Facilitator Feedback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This</a:t>
            </a:r>
            <a:r>
              <a:rPr lang="en-US" baseline="0" dirty="0" smtClean="0"/>
              <a:t> is the Feedback form that the facilitator fills out about the Evaluator performance during direct observation, the practical exam component of the Evaluator competency assessment.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It can</a:t>
            </a:r>
            <a:r>
              <a:rPr lang="en-US" baseline="0" dirty="0" smtClean="0"/>
              <a:t> be used as a checklist of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hat specific knowledge and competencies Evaluators need to master.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attribute.</a:t>
            </a:r>
            <a:endParaRPr lang="en-US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661160"/>
          </a:xfrm>
        </p:spPr>
        <p:txBody>
          <a:bodyPr>
            <a:normAutofit/>
          </a:bodyPr>
          <a:lstStyle/>
          <a:p>
            <a:r>
              <a:rPr lang="en-US" dirty="0" smtClean="0"/>
              <a:t>Evaluator of HIV-RT Personnel Competency TOT:</a:t>
            </a:r>
            <a:br>
              <a:rPr lang="en-US" dirty="0" smtClean="0"/>
            </a:br>
            <a:r>
              <a:rPr lang="en-US" dirty="0" smtClean="0"/>
              <a:t>Training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652675"/>
              </p:ext>
            </p:extLst>
          </p:nvPr>
        </p:nvGraphicFramePr>
        <p:xfrm>
          <a:off x="1810736" y="2057400"/>
          <a:ext cx="8512846" cy="42528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3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2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6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1555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+mn-lt"/>
                        </a:rPr>
                        <a:t>CRITERIA</a:t>
                      </a:r>
                      <a:endParaRPr lang="en-US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+mn-lt"/>
                        </a:rPr>
                        <a:t>SCORING</a:t>
                      </a:r>
                      <a:endParaRPr lang="en-US" b="1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77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1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85A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2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 3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LEVEL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 4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3CB6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&lt;70%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85A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70-79%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80-89%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</a:rPr>
                        <a:t>≥90%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rgbClr val="3CB6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Training</a:t>
                      </a:r>
                      <a:r>
                        <a:rPr lang="en-US" baseline="0" dirty="0" smtClean="0">
                          <a:latin typeface="+mn-lt"/>
                        </a:rPr>
                        <a:t> A</a:t>
                      </a:r>
                      <a:r>
                        <a:rPr lang="en-US" dirty="0" smtClean="0">
                          <a:latin typeface="+mn-lt"/>
                        </a:rPr>
                        <a:t>ttendance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Pre-Training Written</a:t>
                      </a:r>
                      <a:r>
                        <a:rPr lang="en-US" baseline="0" dirty="0" smtClean="0">
                          <a:latin typeface="+mn-lt"/>
                        </a:rPr>
                        <a:t> </a:t>
                      </a:r>
                      <a:r>
                        <a:rPr lang="en-US" dirty="0" smtClean="0">
                          <a:latin typeface="+mn-lt"/>
                        </a:rPr>
                        <a:t>Examination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Training</a:t>
                      </a:r>
                      <a:r>
                        <a:rPr lang="en-US" baseline="0" dirty="0" smtClean="0">
                          <a:latin typeface="+mn-lt"/>
                        </a:rPr>
                        <a:t> Content Comprehension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+mn-lt"/>
                        </a:rPr>
                        <a:t>Competency Assessment Skills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39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Computer</a:t>
                      </a:r>
                      <a:r>
                        <a:rPr lang="en-US" baseline="0" dirty="0" smtClean="0">
                          <a:latin typeface="+mn-lt"/>
                        </a:rPr>
                        <a:t> Skills / Data Management Comprehension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Post-Training Written Examination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Criteria for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11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Competency Levels for Participants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752600" y="1611920"/>
          <a:ext cx="8589046" cy="5007612"/>
        </p:xfrm>
        <a:graphic>
          <a:graphicData uri="http://schemas.openxmlformats.org/drawingml/2006/table">
            <a:tbl>
              <a:tblPr firstRow="1" firstCol="1" bandRow="1"/>
              <a:tblGrid>
                <a:gridCol w="2408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0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9037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Calibri"/>
                        </a:rPr>
                        <a:t>OVERALL COMPETENCY LEVELS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n-lt"/>
                        <a:ea typeface="Calibri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Levels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 1 – 4 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9863" indent="0">
                        <a:buFont typeface="Wingdings" panose="05000000000000000000" pitchFamily="2" charset="2"/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Level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4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Potential trainer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evaluator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personnel competency.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Ready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facilitate and conduct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assessment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using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both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direct observation checklist and peer-to-peer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observation form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8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3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Needs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more development as a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facilitator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and/or an evaluator.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Should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work under the guidance of more experienced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evaluators.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0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2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Does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 have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acceptable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facilitation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and/or evaluation skills,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understands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training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package well and has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inter-personnel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skills.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be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able to use the checklist to identify deficiencies in personnel competency. 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Level 1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Cannot facilitate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conduct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competency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assessment. 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 able to assist with logistic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support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or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data management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for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QAC. </a:t>
                      </a:r>
                    </a:p>
                    <a:p>
                      <a:pPr marL="455613" indent="-285750"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 be able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 serve as proctor for written examination.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8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12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Evaluation Tool – Field Practical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4667" t="26000" r="24333" b="16222"/>
          <a:stretch/>
        </p:blipFill>
        <p:spPr>
          <a:xfrm>
            <a:off x="2005437" y="1508014"/>
            <a:ext cx="8181126" cy="52134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85155" y="1508014"/>
            <a:ext cx="771031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b="1" dirty="0" smtClean="0"/>
              <a:t>Competency Assessment of </a:t>
            </a:r>
            <a:r>
              <a:rPr lang="en-US" b="1" dirty="0"/>
              <a:t>Evaluator Performance – Facilitator Feedback</a:t>
            </a:r>
          </a:p>
        </p:txBody>
      </p:sp>
    </p:spTree>
    <p:extLst>
      <p:ext uri="{BB962C8B-B14F-4D97-AF65-F5344CB8AC3E}">
        <p14:creationId xmlns:p14="http://schemas.microsoft.com/office/powerpoint/2010/main" val="129318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82576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Goal of the TOT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78541" y="1600200"/>
            <a:ext cx="10667999" cy="4438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0" indent="0" algn="ctr">
              <a:buNone/>
            </a:pP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To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develop a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pool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of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competent evaluators/trainers who will train more evaluators of HIV-RT personnel competency in support </a:t>
            </a:r>
            <a:r>
              <a:rPr lang="en-US" altLang="en-US" dirty="0">
                <a:ea typeface="Trebuchet MS" pitchFamily="34" charset="0"/>
                <a:cs typeface="Trebuchet MS" pitchFamily="34" charset="0"/>
              </a:rPr>
              <a:t>of the </a:t>
            </a:r>
            <a:r>
              <a:rPr lang="en-US" altLang="en-US" dirty="0" smtClean="0">
                <a:ea typeface="Trebuchet MS" pitchFamily="34" charset="0"/>
                <a:cs typeface="Trebuchet MS" pitchFamily="34" charset="0"/>
              </a:rPr>
              <a:t>MOH’s initiative to roll-out tester personnel certification, ensuring qualified, competent testers to perform HIV-RT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sz="2400" dirty="0"/>
              <a:t>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781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304801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TOT </a:t>
            </a:r>
            <a:r>
              <a:rPr lang="en-US" dirty="0"/>
              <a:t>O</a:t>
            </a:r>
            <a:r>
              <a:rPr lang="en-US" dirty="0" smtClean="0"/>
              <a:t>bjectives 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599" y="1493838"/>
            <a:ext cx="11295529" cy="4906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Upon successful completion of this workshop, participants will be able to;</a:t>
            </a:r>
          </a:p>
          <a:p>
            <a:r>
              <a:rPr lang="en-US" sz="3000" dirty="0" smtClean="0"/>
              <a:t>Identify </a:t>
            </a:r>
            <a:r>
              <a:rPr lang="en-US" sz="3000" dirty="0"/>
              <a:t>attributes and </a:t>
            </a:r>
            <a:r>
              <a:rPr lang="en-US" sz="3000" dirty="0" smtClean="0"/>
              <a:t>competencies of an evaluator of HIV-RT personnel competency.</a:t>
            </a:r>
          </a:p>
          <a:p>
            <a:r>
              <a:rPr lang="en-US" sz="3000" dirty="0" smtClean="0"/>
              <a:t>Develop </a:t>
            </a:r>
            <a:r>
              <a:rPr lang="en-US" sz="3000" dirty="0"/>
              <a:t>an in-depth understanding of the </a:t>
            </a:r>
            <a:r>
              <a:rPr lang="en-US" sz="3000" dirty="0" smtClean="0"/>
              <a:t>tester personnel </a:t>
            </a:r>
            <a:r>
              <a:rPr lang="en-US" sz="3000" dirty="0"/>
              <a:t>competency assessment tools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Demonstrate the required skills/knowledge to perform effective tester personnel competency assessments.</a:t>
            </a:r>
          </a:p>
          <a:p>
            <a:r>
              <a:rPr lang="en-US" sz="3000" dirty="0"/>
              <a:t>Train others to successfully serve as evaluators of HIV-RT personnel </a:t>
            </a:r>
            <a:r>
              <a:rPr lang="en-US" sz="3000" dirty="0" smtClean="0"/>
              <a:t>competency.</a:t>
            </a:r>
            <a:endParaRPr lang="en-US" sz="3000" dirty="0"/>
          </a:p>
          <a:p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9690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215148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to Expect 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rom this TOT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99247" y="2156011"/>
            <a:ext cx="11259671" cy="4419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="1" dirty="0">
                <a:ea typeface="ＭＳ Ｐゴシック" panose="020B0600070205080204" pitchFamily="34" charset="-128"/>
              </a:rPr>
              <a:t>This workshop will be:</a:t>
            </a:r>
          </a:p>
          <a:p>
            <a:pPr eaLnBrk="1" hangingPunct="1"/>
            <a:r>
              <a:rPr lang="en-US" altLang="en-US" sz="2800" b="1" dirty="0">
                <a:ea typeface="ＭＳ Ｐゴシック" panose="020B0600070205080204" pitchFamily="34" charset="-128"/>
              </a:rPr>
              <a:t>Prescriptive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 Provides activities/tasks/tools for you to use at your sites </a:t>
            </a:r>
          </a:p>
          <a:p>
            <a:pPr eaLnBrk="1" hangingPunct="1"/>
            <a:r>
              <a:rPr lang="en-US" altLang="en-US" sz="2800" b="1" dirty="0">
                <a:ea typeface="ＭＳ Ｐゴシック" panose="020B0600070205080204" pitchFamily="34" charset="-128"/>
              </a:rPr>
              <a:t>Interactive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An opportunity to discuss, interact, and share experiences with fellow  colleagues (i.e. learn from each other’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s experiences)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18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282576"/>
            <a:ext cx="12191999" cy="1082675"/>
          </a:xfrm>
        </p:spPr>
        <p:txBody>
          <a:bodyPr/>
          <a:lstStyle/>
          <a:p>
            <a:pPr eaLnBrk="1" hangingPunct="1"/>
            <a:r>
              <a:rPr lang="en-US" dirty="0" smtClean="0"/>
              <a:t>TOT Agenda Overview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506539"/>
            <a:ext cx="11506200" cy="4970461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/>
              <a:t>Day 1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endParaRPr lang="en-US" sz="2800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Pre-training written assessment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In-depth didactic and hands-on training with tester competency assessment tools and the role/expectations of an evaluator</a:t>
            </a:r>
          </a:p>
          <a:p>
            <a:pPr marL="457200" lvl="1" indent="0">
              <a:buNone/>
            </a:pPr>
            <a:endParaRPr lang="en-US" dirty="0" smtClean="0"/>
          </a:p>
          <a:p>
            <a:pPr eaLnBrk="1" hangingPunct="1"/>
            <a:r>
              <a:rPr lang="en-US" sz="2800" b="1" dirty="0" smtClean="0"/>
              <a:t>Days </a:t>
            </a:r>
            <a:r>
              <a:rPr lang="en-US" sz="2800" b="1" dirty="0"/>
              <a:t>2 &amp; 3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Practical examples and group work related to evaluator role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Field practical assessment sessions to cultivate and ensure successful assessment and observation practices 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Facilitator feedback and open discussions</a:t>
            </a:r>
          </a:p>
        </p:txBody>
      </p:sp>
    </p:spTree>
    <p:extLst>
      <p:ext uri="{BB962C8B-B14F-4D97-AF65-F5344CB8AC3E}">
        <p14:creationId xmlns:p14="http://schemas.microsoft.com/office/powerpoint/2010/main" val="29943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 Agenda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48640" y="1588771"/>
            <a:ext cx="10180319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800" b="1" dirty="0"/>
              <a:t>Day </a:t>
            </a:r>
            <a:r>
              <a:rPr lang="en-US" sz="2800" b="1" dirty="0" smtClean="0"/>
              <a:t>4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Post-training written assessment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Preparation and group report backs on field practical sessions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Facilitator feedback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Open discussion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Written examination administration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Implementation strategy for roll-out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/>
              <a:t>Workshop evaluation</a:t>
            </a:r>
          </a:p>
          <a:p>
            <a:pPr eaLnBrk="1" hangingPunct="1"/>
            <a:r>
              <a:rPr lang="en-US" sz="2800" b="1" dirty="0" smtClean="0"/>
              <a:t>Day 5</a:t>
            </a:r>
            <a:endParaRPr lang="en-US" sz="2800" b="1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en-US" dirty="0" smtClean="0"/>
              <a:t>Closing ceremony and certification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179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Ground Rules / Expectations</a:t>
            </a:r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3011488"/>
            <a:ext cx="4057650" cy="1484312"/>
          </a:xfrm>
          <a:noFill/>
        </p:spPr>
      </p:pic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495801"/>
            <a:ext cx="40576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2133600" y="1752600"/>
            <a:ext cx="792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latin typeface="Garamond" panose="02020404030301010803" pitchFamily="18" charset="0"/>
              </a:rPr>
              <a:t>Group decides the ground rules and their individual expectations for this workshop!</a:t>
            </a:r>
          </a:p>
        </p:txBody>
      </p:sp>
    </p:spTree>
    <p:extLst>
      <p:ext uri="{BB962C8B-B14F-4D97-AF65-F5344CB8AC3E}">
        <p14:creationId xmlns:p14="http://schemas.microsoft.com/office/powerpoint/2010/main" val="280135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12192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Ground Rules / Expectations - Suggested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9871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Silence cell phones</a:t>
            </a:r>
          </a:p>
          <a:p>
            <a:r>
              <a:rPr lang="en-US" dirty="0"/>
              <a:t>Participate 100</a:t>
            </a:r>
            <a:r>
              <a:rPr lang="en-US" dirty="0" smtClean="0"/>
              <a:t>%</a:t>
            </a:r>
          </a:p>
          <a:p>
            <a:r>
              <a:rPr lang="en-US" dirty="0"/>
              <a:t>Respect each others’ thinking and value their </a:t>
            </a:r>
            <a:r>
              <a:rPr lang="en-US" dirty="0" smtClean="0"/>
              <a:t>contributions</a:t>
            </a:r>
          </a:p>
          <a:p>
            <a:r>
              <a:rPr lang="en-US" dirty="0"/>
              <a:t>Show up and CHOOSE to be </a:t>
            </a:r>
            <a:r>
              <a:rPr lang="en-US" dirty="0" smtClean="0"/>
              <a:t>present</a:t>
            </a:r>
          </a:p>
          <a:p>
            <a:r>
              <a:rPr lang="en-US" dirty="0"/>
              <a:t>Staying on schedule is everyone’s responsibility; honor time </a:t>
            </a:r>
            <a:r>
              <a:rPr lang="en-US" dirty="0" smtClean="0"/>
              <a:t>limits</a:t>
            </a:r>
          </a:p>
          <a:p>
            <a:r>
              <a:rPr lang="en-US" dirty="0" smtClean="0"/>
              <a:t>With </a:t>
            </a:r>
            <a:r>
              <a:rPr lang="en-US" dirty="0"/>
              <a:t>transformation, expect </a:t>
            </a:r>
            <a:r>
              <a:rPr lang="en-US" dirty="0" smtClean="0"/>
              <a:t>anxiety</a:t>
            </a:r>
          </a:p>
          <a:p>
            <a:r>
              <a:rPr lang="en-US" dirty="0"/>
              <a:t>Stay open to new ways of doing </a:t>
            </a:r>
            <a:r>
              <a:rPr lang="en-US" dirty="0" smtClean="0"/>
              <a:t>things</a:t>
            </a:r>
          </a:p>
          <a:p>
            <a:r>
              <a:rPr lang="en-US" dirty="0"/>
              <a:t>Success depends on participation – share ideas, ask questions, draw others out</a:t>
            </a:r>
          </a:p>
        </p:txBody>
      </p:sp>
    </p:spTree>
    <p:extLst>
      <p:ext uri="{BB962C8B-B14F-4D97-AF65-F5344CB8AC3E}">
        <p14:creationId xmlns:p14="http://schemas.microsoft.com/office/powerpoint/2010/main" val="33889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Agenda Schedule - Housekeeping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74320" y="1491727"/>
            <a:ext cx="11128786" cy="4724400"/>
          </a:xfrm>
        </p:spPr>
        <p:txBody>
          <a:bodyPr>
            <a:normAutofit fontScale="92500" lnSpcReduction="10000"/>
          </a:bodyPr>
          <a:lstStyle/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Facilitators will present a topic followed by an activity which allows participants the opportunity to practice using the information in small / large groups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There will be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one </a:t>
            </a:r>
            <a:r>
              <a:rPr lang="en-US" altLang="en-US" dirty="0">
                <a:ea typeface="ＭＳ Ｐゴシック" panose="020B0600070205080204" pitchFamily="34" charset="-128"/>
              </a:rPr>
              <a:t>Tea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Break </a:t>
            </a:r>
            <a:r>
              <a:rPr lang="en-US" altLang="en-US" dirty="0">
                <a:ea typeface="ＭＳ Ｐゴシック" panose="020B0600070205080204" pitchFamily="34" charset="-128"/>
              </a:rPr>
              <a:t>and a Lunch Break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on Days 1 &amp; 4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There will be only one (heavy) Tea Break on Days 2 &amp; 3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There will be dedicated time for questions and comments each day  (Parking Lot)</a:t>
            </a:r>
          </a:p>
        </p:txBody>
      </p:sp>
    </p:spTree>
    <p:extLst>
      <p:ext uri="{BB962C8B-B14F-4D97-AF65-F5344CB8AC3E}">
        <p14:creationId xmlns:p14="http://schemas.microsoft.com/office/powerpoint/2010/main" val="190163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829</Words>
  <Application>Microsoft Office PowerPoint</Application>
  <PresentationFormat>Widescreen</PresentationFormat>
  <Paragraphs>114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Garamond</vt:lpstr>
      <vt:lpstr>Trebuchet MS</vt:lpstr>
      <vt:lpstr>Wingdings</vt:lpstr>
      <vt:lpstr>1_Office Theme</vt:lpstr>
      <vt:lpstr>Evaluator of HIV-RT Personnel Competency TOT: Training Overview</vt:lpstr>
      <vt:lpstr>Goal of the TOT</vt:lpstr>
      <vt:lpstr>TOT Objectives </vt:lpstr>
      <vt:lpstr>What to Expect from this TOT</vt:lpstr>
      <vt:lpstr>TOT Agenda Overview</vt:lpstr>
      <vt:lpstr>TOT Agenda</vt:lpstr>
      <vt:lpstr>Ground Rules / Expectations</vt:lpstr>
      <vt:lpstr>Ground Rules / Expectations - Suggested</vt:lpstr>
      <vt:lpstr>Agenda Schedule - Housekeeping</vt:lpstr>
      <vt:lpstr>Evaluation Criteria for Participants</vt:lpstr>
      <vt:lpstr>Competency Levels for Participants</vt:lpstr>
      <vt:lpstr>Participant Evaluation Tool – Field Practical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Lee, Kemba (CDC/DDPHSIS/CGH/DGHT) (CTR)</cp:lastModifiedBy>
  <cp:revision>93</cp:revision>
  <dcterms:created xsi:type="dcterms:W3CDTF">2017-04-19T16:26:43Z</dcterms:created>
  <dcterms:modified xsi:type="dcterms:W3CDTF">2019-01-19T15:20:01Z</dcterms:modified>
</cp:coreProperties>
</file>